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82" r:id="rId5"/>
    <p:sldId id="283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85" r:id="rId16"/>
    <p:sldId id="305" r:id="rId17"/>
    <p:sldId id="306" r:id="rId18"/>
    <p:sldId id="308" r:id="rId19"/>
    <p:sldId id="296" r:id="rId20"/>
    <p:sldId id="298" r:id="rId21"/>
    <p:sldId id="297" r:id="rId22"/>
    <p:sldId id="310" r:id="rId23"/>
    <p:sldId id="314" r:id="rId24"/>
    <p:sldId id="315" r:id="rId25"/>
    <p:sldId id="316" r:id="rId26"/>
    <p:sldId id="299" r:id="rId27"/>
    <p:sldId id="300" r:id="rId28"/>
    <p:sldId id="301" r:id="rId29"/>
    <p:sldId id="302" r:id="rId30"/>
    <p:sldId id="303" r:id="rId31"/>
    <p:sldId id="311" r:id="rId32"/>
    <p:sldId id="317" r:id="rId33"/>
    <p:sldId id="318" r:id="rId34"/>
    <p:sldId id="319" r:id="rId35"/>
    <p:sldId id="339" r:id="rId36"/>
    <p:sldId id="340" r:id="rId37"/>
    <p:sldId id="341" r:id="rId38"/>
    <p:sldId id="312" r:id="rId39"/>
    <p:sldId id="313" r:id="rId40"/>
    <p:sldId id="307" r:id="rId41"/>
    <p:sldId id="309" r:id="rId42"/>
    <p:sldId id="320" r:id="rId43"/>
    <p:sldId id="321" r:id="rId44"/>
    <p:sldId id="322" r:id="rId45"/>
    <p:sldId id="329" r:id="rId46"/>
    <p:sldId id="323" r:id="rId47"/>
    <p:sldId id="304" r:id="rId48"/>
    <p:sldId id="324" r:id="rId49"/>
    <p:sldId id="325" r:id="rId50"/>
    <p:sldId id="294" r:id="rId51"/>
    <p:sldId id="335" r:id="rId52"/>
    <p:sldId id="336" r:id="rId53"/>
    <p:sldId id="337" r:id="rId54"/>
    <p:sldId id="338" r:id="rId55"/>
    <p:sldId id="295" r:id="rId56"/>
    <p:sldId id="330" r:id="rId57"/>
    <p:sldId id="331" r:id="rId58"/>
    <p:sldId id="332" r:id="rId59"/>
    <p:sldId id="333" r:id="rId60"/>
    <p:sldId id="334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po.ac.kr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7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38" y="313920"/>
            <a:ext cx="9034894" cy="62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3" y="273075"/>
            <a:ext cx="8615947" cy="62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4" y="380638"/>
            <a:ext cx="9933115" cy="61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290822"/>
            <a:ext cx="9938212" cy="63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9" y="260906"/>
            <a:ext cx="5639114" cy="6308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0943" y="620486"/>
            <a:ext cx="579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&lt; </a:t>
            </a:r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캡슐화 </a:t>
            </a:r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/  </a:t>
            </a:r>
            <a:r>
              <a:rPr lang="ko-KR" altLang="en-US" sz="2800" b="1" dirty="0" err="1">
                <a:solidFill>
                  <a:schemeClr val="accent1"/>
                </a:solidFill>
                <a:latin typeface="+mj-ea"/>
                <a:ea typeface="+mj-ea"/>
              </a:rPr>
              <a:t>역캡슐화</a:t>
            </a:r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 과정 그림 </a:t>
            </a:r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&gt;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14" y="1600200"/>
            <a:ext cx="5323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그림에서 데이터가 처리되는 방향과 </a:t>
            </a:r>
            <a:endParaRPr lang="en-US" altLang="ko-KR" dirty="0"/>
          </a:p>
          <a:p>
            <a:r>
              <a:rPr lang="ko-KR" altLang="en-US" dirty="0"/>
              <a:t>     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신호의 흐름</a:t>
            </a:r>
            <a:r>
              <a:rPr lang="en-US" altLang="ko-KR" dirty="0"/>
              <a:t>, </a:t>
            </a:r>
            <a:r>
              <a:rPr lang="ko-KR" altLang="en-US" dirty="0"/>
              <a:t>출력되는 과정을 자세히 살펴보고          </a:t>
            </a:r>
            <a:endParaRPr lang="en-US" altLang="ko-KR" dirty="0"/>
          </a:p>
          <a:p>
            <a:r>
              <a:rPr lang="en-US" altLang="ko-KR" dirty="0"/>
              <a:t>     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이해하도록 공부하자</a:t>
            </a:r>
            <a:r>
              <a:rPr lang="en-US" altLang="ko-KR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186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1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4271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73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02" y="383428"/>
            <a:ext cx="11501269" cy="6033701"/>
          </a:xfrm>
          <a:prstGeom prst="rect">
            <a:avLst/>
          </a:prstGeom>
        </p:spPr>
        <p:txBody>
          <a:bodyPr vert="horz" wrap="square" lIns="0" tIns="128041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주소</a:t>
            </a:r>
            <a:r>
              <a:rPr sz="2000" b="1" spc="339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체계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수행하기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장비들은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서로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출발지와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목적지의</a:t>
            </a:r>
            <a:r>
              <a:rPr sz="1600" b="0" spc="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위치를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방법이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필요한데</a:t>
            </a:r>
            <a:r>
              <a:rPr 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TCP/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체계에서는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주소를</a:t>
            </a:r>
            <a:r>
              <a:rPr sz="1600" b="0" spc="-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사용한다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나타내는</a:t>
            </a:r>
            <a:r>
              <a:rPr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처음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제조사에서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하드웨어기기에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고정하여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생산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device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ID,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IRQ</a:t>
            </a:r>
            <a:endParaRPr lang="en-US" sz="1600" b="0" spc="-18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상대는 반드시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장치가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아니라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endParaRPr lang="en-US" sz="1600" b="0" spc="-11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가상의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소프트웨어적인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장치일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여러 개의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랜카드등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버추얼 머신을 이용한 다수의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통신개체가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존재할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2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기기와 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주소가 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것이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아니고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단위로</a:t>
            </a:r>
            <a:r>
              <a:rPr sz="1600" b="0" spc="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대응됨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 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Url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(DNS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…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서버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</a:t>
            </a:r>
            <a:r>
              <a:rPr sz="1600" b="1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 장치에 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적용할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서비스를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지정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프로토콜체계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(TCP,UDP),</a:t>
            </a:r>
            <a:r>
              <a:rPr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포트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번호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6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b="1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식별자와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식별자로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구분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단말등과 </a:t>
            </a:r>
            <a:endParaRPr lang="en-US" altLang="ko-KR" sz="160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부분이 같으면 동일한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허브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단순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),   </a:t>
            </a: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라우팅을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통한 다른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네트워크로</a:t>
            </a:r>
            <a:r>
              <a:rPr lang="ko-KR" altLang="en-US" sz="1600" spc="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4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별로 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유일한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10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체계는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진수를 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10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81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" y="311390"/>
            <a:ext cx="6152765" cy="37380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175656" y="1160466"/>
            <a:ext cx="1959430" cy="2764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6600" y="571501"/>
            <a:ext cx="4767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물리적 주소의 예</a:t>
            </a:r>
            <a:endParaRPr lang="en-US" altLang="ko-KR" sz="2400" b="1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16</a:t>
            </a:r>
            <a:r>
              <a:rPr lang="ko-KR" altLang="en-US" sz="2000" dirty="0">
                <a:latin typeface="+mn-ea"/>
              </a:rPr>
              <a:t>진수를 사용해서 할당되는 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/>
            <a:r>
              <a:rPr lang="en-US" altLang="ko-KR" sz="2000" dirty="0">
                <a:latin typeface="+mn-ea"/>
              </a:rPr>
              <a:t>MAC address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" y="2356548"/>
            <a:ext cx="6187459" cy="394628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269671" y="4329688"/>
            <a:ext cx="1387929" cy="2749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5086" y="767443"/>
            <a:ext cx="3755571" cy="3930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657600" y="1160466"/>
            <a:ext cx="3429000" cy="32237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5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4" y="271722"/>
            <a:ext cx="7917165" cy="62859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14598" y="2189166"/>
            <a:ext cx="1338945" cy="6030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51915" y="804171"/>
            <a:ext cx="4767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논리적 주소의 예</a:t>
            </a:r>
            <a:endParaRPr lang="en-US" altLang="ko-KR" sz="2400" b="1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IP address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853543" y="1160466"/>
            <a:ext cx="3233057" cy="117452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514598" y="4751614"/>
            <a:ext cx="1338945" cy="6694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51915" y="3874451"/>
            <a:ext cx="4425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상식적으로 </a:t>
            </a:r>
            <a:r>
              <a:rPr lang="en-US" altLang="ko-KR" dirty="0"/>
              <a:t>DNS</a:t>
            </a:r>
            <a:r>
              <a:rPr lang="ko-KR" altLang="en-US" dirty="0"/>
              <a:t>에 대한 것은 외워두는 것이 좋다</a:t>
            </a:r>
            <a:r>
              <a:rPr lang="en-US" altLang="ko-KR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한국에서 쓰는 대표적인 </a:t>
            </a:r>
            <a:r>
              <a:rPr lang="en-US" altLang="ko-KR" dirty="0"/>
              <a:t>DNS</a:t>
            </a:r>
          </a:p>
          <a:p>
            <a:r>
              <a:rPr lang="en-US" altLang="ko-KR" dirty="0"/>
              <a:t>  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  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168.126.63.1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</a:t>
            </a:r>
            <a:r>
              <a:rPr lang="ko-KR" altLang="en-US" dirty="0"/>
              <a:t>에 대한 </a:t>
            </a:r>
            <a:r>
              <a:rPr lang="ko-KR" altLang="en-US" dirty="0" err="1"/>
              <a:t>몇가지</a:t>
            </a:r>
            <a:r>
              <a:rPr lang="ko-KR" altLang="en-US" dirty="0"/>
              <a:t> 예시를 알아보도록 하자</a:t>
            </a:r>
          </a:p>
        </p:txBody>
      </p:sp>
    </p:spTree>
    <p:extLst>
      <p:ext uri="{BB962C8B-B14F-4D97-AF65-F5344CB8AC3E}">
        <p14:creationId xmlns:p14="http://schemas.microsoft.com/office/powerpoint/2010/main" val="10338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5" y="340700"/>
            <a:ext cx="7966605" cy="4051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7640" y="2024743"/>
            <a:ext cx="2379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10 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172</a:t>
            </a:r>
          </a:p>
          <a:p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192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35" y="4637313"/>
            <a:ext cx="11554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주소 조회를 했을 때 </a:t>
            </a:r>
            <a:r>
              <a:rPr lang="en-US" altLang="ko-KR" sz="2000" dirty="0">
                <a:latin typeface="+mn-ea"/>
              </a:rPr>
              <a:t>10, 172, 192 </a:t>
            </a:r>
            <a:r>
              <a:rPr lang="ko-KR" altLang="en-US" sz="2000" dirty="0">
                <a:latin typeface="+mn-ea"/>
              </a:rPr>
              <a:t>가 나온다면 사설 </a:t>
            </a:r>
            <a:r>
              <a:rPr lang="ko-KR" altLang="en-US" sz="2000" dirty="0" err="1">
                <a:latin typeface="+mn-ea"/>
              </a:rPr>
              <a:t>네트워크망을</a:t>
            </a:r>
            <a:r>
              <a:rPr lang="ko-KR" altLang="en-US" sz="2000" dirty="0">
                <a:latin typeface="+mn-ea"/>
              </a:rPr>
              <a:t> 쓰는 것이라고 알면 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1 ~ 254 </a:t>
            </a:r>
            <a:r>
              <a:rPr lang="ko-KR" altLang="en-US" sz="2000" dirty="0">
                <a:latin typeface="+mn-ea"/>
              </a:rPr>
              <a:t>까지는 </a:t>
            </a:r>
            <a:r>
              <a:rPr lang="en-US" altLang="ko-KR" sz="2000" dirty="0">
                <a:latin typeface="+mn-ea"/>
              </a:rPr>
              <a:t>IP</a:t>
            </a:r>
            <a:r>
              <a:rPr lang="ko-KR" altLang="en-US" sz="2000" dirty="0">
                <a:latin typeface="+mn-ea"/>
              </a:rPr>
              <a:t>를 </a:t>
            </a:r>
            <a:r>
              <a:rPr lang="ko-KR" altLang="en-US" sz="2000" dirty="0" err="1">
                <a:latin typeface="+mn-ea"/>
              </a:rPr>
              <a:t>할당받아서</a:t>
            </a:r>
            <a:r>
              <a:rPr lang="ko-KR" altLang="en-US" sz="2000" dirty="0">
                <a:latin typeface="+mn-ea"/>
              </a:rPr>
              <a:t> 사용 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1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게이트웨이</a:t>
            </a:r>
            <a:r>
              <a:rPr lang="ko-KR" altLang="en-US" sz="2000" dirty="0">
                <a:latin typeface="+mn-ea"/>
              </a:rPr>
              <a:t> 관리자가 보통 사용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0, 255</a:t>
            </a:r>
            <a:r>
              <a:rPr lang="ko-KR" altLang="en-US" sz="2000" dirty="0">
                <a:latin typeface="+mn-ea"/>
              </a:rPr>
              <a:t>는 사용 </a:t>
            </a:r>
            <a:r>
              <a:rPr lang="en-US" altLang="ko-KR" sz="2000" dirty="0">
                <a:latin typeface="+mn-ea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255 </a:t>
            </a:r>
            <a:r>
              <a:rPr lang="ko-KR" altLang="en-US" sz="2000" dirty="0">
                <a:latin typeface="+mn-ea"/>
              </a:rPr>
              <a:t>는 특수목적으로 사용한다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7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402259" y="350021"/>
            <a:ext cx="11256341" cy="5682262"/>
          </a:xfrm>
          <a:prstGeom prst="rect">
            <a:avLst/>
          </a:prstGeom>
        </p:spPr>
        <p:txBody>
          <a:bodyPr vert="horz" wrap="square" lIns="0" tIns="79948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57" dirty="0">
                <a:solidFill>
                  <a:prstClr val="black"/>
                </a:solidFill>
                <a:latin typeface="+mn-ea"/>
                <a:cs typeface="Book Antiqua"/>
              </a:rPr>
              <a:t>TCP/IP</a:t>
            </a:r>
            <a:r>
              <a:rPr sz="2000" b="1" spc="3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통신흐름 및</a:t>
            </a:r>
            <a:r>
              <a:rPr sz="2000" b="1" spc="112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장비</a:t>
            </a: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인터네트워킹체계에서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양측의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장비들의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통신과정에는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통신장비들을</a:t>
            </a:r>
            <a:r>
              <a:rPr sz="1600" b="0" spc="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거치게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31" dirty="0">
                <a:solidFill>
                  <a:prstClr val="black"/>
                </a:solidFill>
                <a:latin typeface="+mn-ea"/>
                <a:cs typeface="Book Antiqua"/>
              </a:rPr>
              <a:t>HUB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멀티포트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리피터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내의 전송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증폭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재생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246" dirty="0">
                <a:solidFill>
                  <a:prstClr val="black"/>
                </a:solidFill>
                <a:latin typeface="+mn-ea"/>
                <a:cs typeface="Book Antiqua"/>
              </a:rPr>
              <a:t>N/W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규모를</a:t>
            </a:r>
            <a:r>
              <a:rPr sz="1600" b="0" spc="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1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이상의 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Book Antiqua"/>
              </a:rPr>
              <a:t>LAN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연결하여 거리제한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극복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(L2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67" dirty="0">
                <a:solidFill>
                  <a:prstClr val="black"/>
                </a:solidFill>
                <a:latin typeface="+mn-ea"/>
                <a:cs typeface="Book Antiqua"/>
              </a:rPr>
              <a:t>Router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상이한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Network 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protocol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전송속도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주소를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상호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변환시켜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호환성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정보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교환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3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(L3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스위치 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Book Antiqua"/>
              </a:rPr>
              <a:t>(Switching</a:t>
            </a:r>
            <a:r>
              <a:rPr sz="1600" b="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Device)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브릿지나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라우터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장비기능을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지능화된</a:t>
            </a:r>
            <a:r>
              <a:rPr sz="1600" b="0" spc="7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25" dirty="0">
                <a:solidFill>
                  <a:prstClr val="black"/>
                </a:solidFill>
                <a:latin typeface="+mn-ea"/>
                <a:cs typeface="Book Antiqua"/>
              </a:rPr>
              <a:t>OSI7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지원기능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모듈</a:t>
            </a:r>
            <a:r>
              <a:rPr sz="1600" b="0" spc="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제공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IP, </a:t>
            </a:r>
            <a:r>
              <a:rPr sz="1600" b="1" spc="-177" dirty="0">
                <a:solidFill>
                  <a:prstClr val="black"/>
                </a:solidFill>
                <a:latin typeface="+mn-ea"/>
                <a:cs typeface="Book Antiqua"/>
              </a:rPr>
              <a:t>Netmask,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Default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Book Antiqua"/>
              </a:rPr>
              <a:t>gateway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87" y="2280100"/>
            <a:ext cx="4915586" cy="1100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87" y="3380764"/>
            <a:ext cx="491558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0" y="293914"/>
            <a:ext cx="7254813" cy="62790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77686" y="1534886"/>
            <a:ext cx="3445328" cy="3755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19943" y="2160815"/>
            <a:ext cx="876300" cy="2231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25444" y="587004"/>
            <a:ext cx="422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내 컴퓨터의 호스트 위치 확인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</a:t>
            </a:r>
            <a:r>
              <a:rPr lang="ko-KR" altLang="en-US" sz="2000" dirty="0">
                <a:latin typeface="+mn-ea"/>
              </a:rPr>
              <a:t>드라이브 </a:t>
            </a:r>
            <a:r>
              <a:rPr lang="en-US" altLang="ko-KR" sz="2000" dirty="0">
                <a:latin typeface="+mn-ea"/>
              </a:rPr>
              <a:t>- Windows - System32 - drivers - 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 –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만약에 컴퓨터에 무언가 해킹</a:t>
            </a:r>
            <a:r>
              <a:rPr lang="en-US" altLang="ko-KR" sz="2000" dirty="0">
                <a:latin typeface="+mn-ea"/>
              </a:rPr>
              <a:t>(?)</a:t>
            </a:r>
            <a:r>
              <a:rPr lang="ko-KR" altLang="en-US" sz="2000" dirty="0">
                <a:latin typeface="+mn-ea"/>
              </a:rPr>
              <a:t>되거나 설정이 바뀐 느낌이 든다면 </a:t>
            </a:r>
            <a:r>
              <a:rPr lang="en-US" altLang="ko-KR" sz="2000" dirty="0">
                <a:latin typeface="+mn-ea"/>
              </a:rPr>
              <a:t>hosts</a:t>
            </a:r>
            <a:r>
              <a:rPr lang="ko-KR" altLang="en-US" sz="2000" dirty="0">
                <a:latin typeface="+mn-ea"/>
              </a:rPr>
              <a:t>를 확인 하여보면 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37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271" y="317427"/>
            <a:ext cx="11435957" cy="635714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>
                <a:solidFill>
                  <a:prstClr val="black"/>
                </a:solidFill>
                <a:latin typeface="+mn-ea"/>
                <a:cs typeface="새굴림"/>
              </a:rPr>
              <a:t>네트워크</a:t>
            </a:r>
            <a:r>
              <a:rPr sz="2000" b="1" spc="-118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>
                <a:solidFill>
                  <a:prstClr val="black"/>
                </a:solidFill>
                <a:latin typeface="+mn-ea"/>
                <a:cs typeface="새굴림"/>
              </a:rPr>
              <a:t>환경</a:t>
            </a:r>
            <a:r>
              <a:rPr sz="2000" b="1" spc="-192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>
                <a:solidFill>
                  <a:prstClr val="black"/>
                </a:solidFill>
                <a:latin typeface="+mn-ea"/>
                <a:cs typeface="새굴림"/>
              </a:rPr>
              <a:t>설정</a:t>
            </a:r>
            <a:endParaRPr lang="en-US" sz="2000" b="1" spc="-108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600" b="0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DNS( </a:t>
            </a:r>
            <a:r>
              <a:rPr sz="1600" b="1" spc="-192" dirty="0">
                <a:solidFill>
                  <a:prstClr val="black"/>
                </a:solidFill>
                <a:latin typeface="+mn-ea"/>
                <a:cs typeface="Book Antiqua"/>
              </a:rPr>
              <a:t>Domain </a:t>
            </a:r>
            <a:r>
              <a:rPr sz="1600" b="1" spc="-216" dirty="0">
                <a:solidFill>
                  <a:prstClr val="black"/>
                </a:solidFill>
                <a:latin typeface="+mn-ea"/>
                <a:cs typeface="Book Antiqua"/>
              </a:rPr>
              <a:t>Name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Server)</a:t>
            </a:r>
            <a:endParaRPr lang="en-US" sz="1600" b="1" spc="-14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우리가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받고자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서버를 숫자의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접속하는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것은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불편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보통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  <a:hlinkClick r:id="rId2"/>
              </a:rPr>
              <a:t>www.kopo.ac.kr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Url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접근하면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명칭주소</a:t>
            </a:r>
            <a:endParaRPr lang="en-US" sz="1600" b="0" spc="-11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바꾸어주는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존재하며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1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서버에서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변환함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1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고유의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가져야</a:t>
            </a:r>
            <a:r>
              <a:rPr sz="1600" b="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(1)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(2)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net </a:t>
            </a:r>
            <a:r>
              <a:rPr sz="1600" b="0" spc="-192" dirty="0">
                <a:solidFill>
                  <a:prstClr val="black"/>
                </a:solidFill>
                <a:latin typeface="+mn-ea"/>
                <a:cs typeface="Book Antiqua"/>
              </a:rPr>
              <a:t>mask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(3)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default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gateway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(4) 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설정해야</a:t>
            </a:r>
            <a:r>
              <a:rPr sz="1600" b="0" spc="-30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lang="en-US" sz="1600" b="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12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01" dirty="0">
                <a:solidFill>
                  <a:prstClr val="black"/>
                </a:solidFill>
                <a:latin typeface="+mn-ea"/>
                <a:cs typeface="Book Antiqua"/>
              </a:rPr>
              <a:t>DHCP(Dynamic 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Book Antiqua"/>
              </a:rPr>
              <a:t>Host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Configuration  </a:t>
            </a:r>
            <a:r>
              <a:rPr sz="1600" b="1" spc="-138" dirty="0">
                <a:solidFill>
                  <a:prstClr val="black"/>
                </a:solidFill>
                <a:latin typeface="+mn-ea"/>
                <a:cs typeface="Book Antiqua"/>
              </a:rPr>
              <a:t>Protocol,</a:t>
            </a:r>
            <a:endParaRPr lang="en-US" sz="1600" b="1" spc="-13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en-US" sz="1600" b="1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</a:t>
            </a:r>
            <a:r>
              <a:rPr sz="1600" b="1" spc="-13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동적</a:t>
            </a:r>
            <a:r>
              <a:rPr sz="1600" b="1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en-US"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Static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주소설정</a:t>
            </a:r>
            <a:r>
              <a:rPr sz="1600" b="1" spc="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PC, 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Book Antiqua"/>
              </a:rPr>
              <a:t>Server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부팅하였을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네트워크내의</a:t>
            </a:r>
            <a:r>
              <a:rPr sz="1600" b="0" spc="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97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57" dirty="0" err="1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57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가정에서는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공유기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  련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값을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단말에게 부여하는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설정은 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설정하거나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네트워크에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갖추어져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있다면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),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Static(IP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고정</a:t>
            </a:r>
            <a:r>
              <a:rPr sz="16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부여하는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하여야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9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192.19.19.2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222.122.65.133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으로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Book Antiqua"/>
              </a:rPr>
              <a:t>192.19.19.2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192.19.19.0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222.122.65.133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222.122.65.0 </a:t>
            </a:r>
            <a:endParaRPr lang="en-US" sz="1600" b="0" spc="-14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다른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(IP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클래스가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4519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142" y="414761"/>
            <a:ext cx="5427040" cy="4714370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네트워크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연결</a:t>
            </a:r>
            <a:r>
              <a:rPr sz="2000" b="1" spc="79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설정</a:t>
            </a:r>
            <a:endParaRPr lang="en-US" sz="20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 옵션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계속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설치하면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설정되게 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이때는 특별히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IP 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않았지만 실제로는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환경파일에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설정이 기록된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것이다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sz="1600" b="0" spc="-11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연결설정</a:t>
            </a:r>
            <a:endParaRPr lang="en-US" sz="1600" b="1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etc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lang="en-US"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netplan</a:t>
            </a:r>
            <a:r>
              <a:rPr lang="en-US" sz="1600" b="0" spc="-128" dirty="0">
                <a:solidFill>
                  <a:prstClr val="black"/>
                </a:solidFill>
                <a:latin typeface="+mn-ea"/>
                <a:cs typeface="Book Antiqua"/>
              </a:rPr>
              <a:t>/00-installer-config.yaml  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/etc/init.d/networking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restart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설정된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사항을</a:t>
            </a:r>
            <a:r>
              <a:rPr sz="1600" b="0" spc="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감지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확인은</a:t>
            </a:r>
            <a:r>
              <a:rPr sz="1600" b="0" spc="-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'</a:t>
            </a:r>
            <a:r>
              <a:rPr sz="1600" b="0" spc="-152" dirty="0" err="1">
                <a:solidFill>
                  <a:prstClr val="black"/>
                </a:solidFill>
                <a:latin typeface="+mn-ea"/>
                <a:cs typeface="Book Antiqua"/>
              </a:rPr>
              <a:t>dmesg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’</a:t>
            </a:r>
            <a:endParaRPr lang="en-US" sz="1600" b="0" spc="-15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8295" y="609600"/>
            <a:ext cx="598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XML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err="1">
                <a:latin typeface="+mn-ea"/>
              </a:rPr>
              <a:t>웹서비스</a:t>
            </a:r>
            <a:r>
              <a:rPr lang="ko-KR" altLang="en-US" dirty="0">
                <a:latin typeface="+mn-ea"/>
              </a:rPr>
              <a:t> 초창기 많이 유행하던 포맷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json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최근 많이 사용하는 포맷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자바 스크립트에서 바로 사용될 수 있는   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데이터 포맷</a:t>
            </a:r>
            <a:endParaRPr lang="en-US" altLang="ko-KR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Yaml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데이터 표현 양식의 한 종류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07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8" y="305383"/>
            <a:ext cx="7741978" cy="3210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6" y="3570739"/>
            <a:ext cx="4976912" cy="278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29" y="3570739"/>
            <a:ext cx="4960502" cy="27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2" y="550960"/>
            <a:ext cx="5898853" cy="3507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95" y="550960"/>
            <a:ext cx="567769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" y="285370"/>
            <a:ext cx="5690643" cy="5585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74" y="285370"/>
            <a:ext cx="5347393" cy="63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2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6" y="1794686"/>
            <a:ext cx="5733821" cy="3647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2391" y="986398"/>
            <a:ext cx="37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&lt; </a:t>
            </a:r>
            <a:r>
              <a:rPr lang="ko-KR" altLang="en-US" sz="2400" b="1" dirty="0">
                <a:latin typeface="+mn-ea"/>
              </a:rPr>
              <a:t>어댑터</a:t>
            </a:r>
            <a:r>
              <a:rPr lang="en-US" altLang="ko-KR" sz="2400" b="1" dirty="0">
                <a:latin typeface="+mn-ea"/>
              </a:rPr>
              <a:t>2 </a:t>
            </a:r>
            <a:r>
              <a:rPr lang="ko-KR" altLang="en-US" sz="2400" b="1" dirty="0">
                <a:latin typeface="+mn-ea"/>
              </a:rPr>
              <a:t>추가 확인 </a:t>
            </a:r>
            <a:r>
              <a:rPr lang="en-US" altLang="ko-KR" sz="2400" b="1" dirty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1873800"/>
            <a:ext cx="5617028" cy="3568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392886" y="4163786"/>
            <a:ext cx="1747157" cy="424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5029" y="653143"/>
            <a:ext cx="3559628" cy="93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7150" y="993082"/>
            <a:ext cx="349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&lt; </a:t>
            </a:r>
            <a:r>
              <a:rPr lang="ko-KR" altLang="en-US" sz="2400" b="1" dirty="0">
                <a:latin typeface="+mn-ea"/>
              </a:rPr>
              <a:t>어댑터</a:t>
            </a:r>
            <a:r>
              <a:rPr lang="en-US" altLang="ko-KR" sz="2400" b="1" dirty="0">
                <a:latin typeface="+mn-ea"/>
              </a:rPr>
              <a:t>2 </a:t>
            </a:r>
            <a:r>
              <a:rPr lang="ko-KR" altLang="en-US" sz="2400" b="1" dirty="0">
                <a:latin typeface="+mn-ea"/>
              </a:rPr>
              <a:t>추가 </a:t>
            </a:r>
            <a:r>
              <a:rPr lang="en-US" altLang="ko-KR" sz="2400" b="1" dirty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475113" y="1055793"/>
            <a:ext cx="1118192" cy="39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374232" y="2598821"/>
            <a:ext cx="433136" cy="1925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8" y="365951"/>
            <a:ext cx="5622613" cy="972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8" y="1592879"/>
            <a:ext cx="3524742" cy="428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98" y="2275501"/>
            <a:ext cx="5658640" cy="420111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3997" y="3526971"/>
            <a:ext cx="5622613" cy="12573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56459" y="452336"/>
            <a:ext cx="5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enp</a:t>
            </a:r>
            <a:r>
              <a:rPr lang="ko-KR" altLang="en-US" sz="2000" b="1" dirty="0">
                <a:latin typeface="+mn-ea"/>
              </a:rPr>
              <a:t>에 대한 단어 검색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2482" y="2533367"/>
            <a:ext cx="50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enp0s8 </a:t>
            </a:r>
            <a:r>
              <a:rPr lang="ko-KR" altLang="en-US" sz="2000" b="1" dirty="0">
                <a:latin typeface="+mn-ea"/>
              </a:rPr>
              <a:t>추가된 것을 확인 해본다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6459" y="1592879"/>
            <a:ext cx="2870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Ifconfig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확인</a:t>
            </a:r>
            <a:r>
              <a:rPr lang="en-US" altLang="ko-KR" sz="2000" b="1" dirty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180028" y="1022607"/>
            <a:ext cx="270344" cy="448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180027" y="2116362"/>
            <a:ext cx="270345" cy="425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1" y="363920"/>
            <a:ext cx="7981993" cy="579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1" y="1799687"/>
            <a:ext cx="7981993" cy="1916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6" y="3760077"/>
            <a:ext cx="6517607" cy="2749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4666" y="1089784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vi /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/</a:t>
            </a:r>
            <a:r>
              <a:rPr lang="en-US" altLang="ko-KR" sz="2000" dirty="0" err="1">
                <a:latin typeface="+mn-ea"/>
              </a:rPr>
              <a:t>netplan</a:t>
            </a:r>
            <a:r>
              <a:rPr lang="en-US" altLang="ko-KR" sz="2000" dirty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5109" y="4025862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을 추가한 후 저장 종료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3632061" y="1089784"/>
            <a:ext cx="651182" cy="665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8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46" y="1275347"/>
            <a:ext cx="6350683" cy="49028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42546" y="2974562"/>
            <a:ext cx="6350683" cy="15332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04666" y="596945"/>
            <a:ext cx="7299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재시작</a:t>
            </a:r>
            <a:r>
              <a:rPr lang="ko-KR" altLang="en-US" sz="2000" dirty="0">
                <a:latin typeface="+mn-ea"/>
              </a:rPr>
              <a:t> 후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이 추가되었는지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reboot</a:t>
            </a:r>
            <a:r>
              <a:rPr lang="ko-KR" altLang="en-US" sz="2000" dirty="0">
                <a:latin typeface="+mn-ea"/>
              </a:rPr>
              <a:t>로 </a:t>
            </a:r>
            <a:r>
              <a:rPr lang="ko-KR" altLang="en-US" sz="2000" dirty="0" err="1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2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48" y="338341"/>
            <a:ext cx="11532494" cy="622287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네트워크</a:t>
            </a:r>
            <a:r>
              <a:rPr sz="2000" b="1" spc="-93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sz="20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관리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89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5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재가동을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</a:t>
            </a:r>
            <a:r>
              <a:rPr sz="1600" b="0" spc="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1" spc="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</a:t>
            </a:r>
            <a:endParaRPr lang="en-US" sz="1600" b="1" spc="6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모든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 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보통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eth0, eth1,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eth2 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..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NIC(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상태가</a:t>
            </a:r>
            <a:r>
              <a:rPr sz="1600" b="0" spc="-2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보임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명칭으로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랜ㅌ카드를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1" spc="-14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(NIC,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상태를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보요줌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IP, 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</a:t>
            </a:r>
            <a:r>
              <a:rPr sz="1600" b="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카드상의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전송상황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에러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성공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실패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:TX,RX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네트워크 </a:t>
            </a:r>
            <a:r>
              <a:rPr sz="1600" b="1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설정도 </a:t>
            </a:r>
            <a:r>
              <a:rPr sz="1600" b="1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 수</a:t>
            </a:r>
            <a:r>
              <a:rPr sz="1600" b="1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eth0 192.168.1.10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netmask</a:t>
            </a:r>
            <a:r>
              <a:rPr sz="1600" b="0" spc="-19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up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192.168.1.0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default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gw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192.168.1.1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0" spc="-15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</a:t>
            </a:r>
            <a:r>
              <a:rPr sz="1600" b="1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보이는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내용</a:t>
            </a:r>
            <a:endParaRPr lang="en-US" sz="1600" b="1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65" y="2890045"/>
            <a:ext cx="4288756" cy="36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705" y="353923"/>
            <a:ext cx="5388368" cy="4615904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8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장비가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네트워크상에서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응답하는지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테스트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대상컴퓨터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ICMP[Internet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Control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Message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Protocol]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패킷을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보낸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 응답 패킷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수신하여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컴퓨터와의 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연결을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가능하며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송신한 패킷의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수를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되돌려줌</a:t>
            </a:r>
            <a:endParaRPr lang="en-US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수많은 사람이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반복적으로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조회하는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것도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컴퓨터에게는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치명적인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공격이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때문에 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응답을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4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막아두기도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함</a:t>
            </a:r>
            <a:r>
              <a:rPr sz="1600" b="0" spc="-9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9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그러므로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응답이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없다고 반드시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네트워크가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절단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난</a:t>
            </a: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것은 아님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6194033" y="353923"/>
            <a:ext cx="5468578" cy="3367845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74" dirty="0" err="1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연결되었거나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연결될 목록을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함께</a:t>
            </a:r>
            <a:r>
              <a:rPr sz="1600" b="0" spc="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보여주는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73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sz="1600" b="1" spc="-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유닉스 버전에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보이는 필드가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약간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다르지만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의미는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비슷함</a:t>
            </a: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4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93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43" dirty="0" err="1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lang="en-US" altLang="ko-KR" sz="1600" b="1" spc="-14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lang="ko-KR" altLang="en-US" sz="1600" b="1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사용예제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33" y="3535113"/>
            <a:ext cx="5647968" cy="2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1" y="403021"/>
            <a:ext cx="4822541" cy="467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1" y="2467284"/>
            <a:ext cx="5562571" cy="410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1" y="870256"/>
            <a:ext cx="5944430" cy="1514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40" y="403021"/>
            <a:ext cx="5525245" cy="5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8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8" y="2968048"/>
            <a:ext cx="11449951" cy="3543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38" y="480558"/>
            <a:ext cx="11449951" cy="24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5" y="358511"/>
            <a:ext cx="876422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FE39C6-0FFA-A728-BABC-8D64011E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47" y="3645993"/>
            <a:ext cx="11124305" cy="262246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855DAD-F4AC-CB46-7E17-54644E33E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7" y="589547"/>
            <a:ext cx="8218253" cy="246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56085A-2A9E-9475-93E7-CC56099C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3" y="3272148"/>
            <a:ext cx="11161829" cy="30364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AB664F-BB90-664E-F624-AF9BE04FE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33" y="449556"/>
            <a:ext cx="9053558" cy="199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0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6EBBEA-0CCF-FF16-4566-D37A8C416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89" y="505325"/>
            <a:ext cx="8852613" cy="19211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112F86-7224-694E-27C0-5C2140A6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89" y="2666144"/>
            <a:ext cx="11184621" cy="3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19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1" y="447910"/>
            <a:ext cx="8152968" cy="391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" y="977991"/>
            <a:ext cx="4912462" cy="5519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452" y="1186037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vi /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/</a:t>
            </a:r>
            <a:r>
              <a:rPr lang="en-US" altLang="ko-KR" sz="2000" dirty="0" err="1">
                <a:latin typeface="+mn-ea"/>
              </a:rPr>
              <a:t>netplan</a:t>
            </a:r>
            <a:r>
              <a:rPr lang="en-US" altLang="ko-KR" sz="2000" dirty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7452" y="3545304"/>
            <a:ext cx="590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서버주소를 </a:t>
            </a:r>
            <a:r>
              <a:rPr lang="en-US" altLang="ko-KR" sz="2000" dirty="0">
                <a:latin typeface="+mn-ea"/>
              </a:rPr>
              <a:t>10.0.2.17</a:t>
            </a:r>
            <a:r>
              <a:rPr lang="ko-KR" altLang="en-US" sz="2000" dirty="0">
                <a:latin typeface="+mn-ea"/>
              </a:rPr>
              <a:t>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바꿔주기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8309811" y="2149642"/>
            <a:ext cx="609600" cy="850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2505" y="2534653"/>
            <a:ext cx="3497179" cy="39628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16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9" y="1275347"/>
            <a:ext cx="6695485" cy="52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reboot</a:t>
            </a:r>
            <a:r>
              <a:rPr lang="ko-KR" altLang="en-US" sz="2000" dirty="0">
                <a:latin typeface="+mn-ea"/>
              </a:rPr>
              <a:t>로 </a:t>
            </a:r>
            <a:r>
              <a:rPr lang="ko-KR" altLang="en-US" sz="2000" dirty="0" err="1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39326" y="1604211"/>
            <a:ext cx="1475873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71409" y="3335161"/>
            <a:ext cx="1443790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950" y="3335161"/>
            <a:ext cx="4964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재시작</a:t>
            </a:r>
            <a:r>
              <a:rPr lang="ko-KR" altLang="en-US" sz="2000" dirty="0">
                <a:latin typeface="+mn-ea"/>
              </a:rPr>
              <a:t> 후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의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IP</a:t>
            </a:r>
            <a:r>
              <a:rPr lang="ko-KR" altLang="en-US" sz="2000" dirty="0">
                <a:latin typeface="+mn-ea"/>
              </a:rPr>
              <a:t>주소가 </a:t>
            </a:r>
            <a:r>
              <a:rPr lang="en-US" altLang="ko-KR" sz="2000" dirty="0" err="1">
                <a:latin typeface="+mn-ea"/>
              </a:rPr>
              <a:t>inet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10.0.2.17</a:t>
            </a:r>
            <a:r>
              <a:rPr lang="ko-KR" altLang="en-US" sz="2000" dirty="0">
                <a:latin typeface="+mn-ea"/>
              </a:rPr>
              <a:t>로 변경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  되었는지 확인하여 본다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142119" y="2020507"/>
            <a:ext cx="700101" cy="898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6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529" y="2694215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&lt; </a:t>
            </a:r>
            <a:r>
              <a:rPr lang="ko-KR" altLang="en-US" sz="5400" b="1" dirty="0">
                <a:solidFill>
                  <a:schemeClr val="accent1"/>
                </a:solidFill>
                <a:latin typeface="+mn-ea"/>
              </a:rPr>
              <a:t>네트워크 관리 </a:t>
            </a:r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575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0" y="339330"/>
            <a:ext cx="7231711" cy="45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071" y="620486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CMD</a:t>
            </a:r>
            <a:r>
              <a:rPr lang="ko-KR" altLang="en-US" sz="2000" dirty="0">
                <a:latin typeface="+mn-ea"/>
              </a:rPr>
              <a:t>창에 </a:t>
            </a:r>
            <a:r>
              <a:rPr lang="en-US" altLang="ko-KR" sz="2000" dirty="0">
                <a:latin typeface="+mn-ea"/>
              </a:rPr>
              <a:t>ping 168.126.36.1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찍어보고 어떻게 나오는지 확인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577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3" y="1425136"/>
            <a:ext cx="5059736" cy="11180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1" y="3681655"/>
            <a:ext cx="5062340" cy="2730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845" y="522514"/>
            <a:ext cx="435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리눅스에서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ping </a:t>
            </a:r>
            <a:r>
              <a:rPr lang="ko-KR" altLang="en-US" sz="2000" dirty="0">
                <a:latin typeface="+mn-ea"/>
              </a:rPr>
              <a:t>확인하는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49" y="2405197"/>
            <a:ext cx="5465553" cy="414745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2578612" y="2744406"/>
            <a:ext cx="488799" cy="682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9713276">
            <a:off x="5694950" y="4405395"/>
            <a:ext cx="711552" cy="463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3620" y="2405197"/>
            <a:ext cx="1696453" cy="2417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3" y="319049"/>
            <a:ext cx="5332340" cy="44504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3" y="4909778"/>
            <a:ext cx="5332340" cy="165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1873" y="623849"/>
            <a:ext cx="51816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–a 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타이핑 해서 </a:t>
            </a:r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결과를 보았다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enp0s3 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타이핑 해서 </a:t>
            </a:r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결과를 보았다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260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696" y="2829604"/>
            <a:ext cx="1122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n-ea"/>
              </a:rPr>
              <a:t>④ </a:t>
            </a:r>
            <a:r>
              <a:rPr lang="en-US" altLang="ko-KR" sz="2000" dirty="0">
                <a:latin typeface="+mn-ea"/>
              </a:rPr>
              <a:t>route add –net 192.168.1.0 network 255.255.255.0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add 192.168.1.0/24 dev enp0s3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6" y="1017495"/>
            <a:ext cx="11558697" cy="515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2205447"/>
            <a:ext cx="11558697" cy="574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6" y="3750299"/>
            <a:ext cx="6549802" cy="2717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8883" y="3677747"/>
            <a:ext cx="5032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n-ea"/>
              </a:rPr>
              <a:t>⑤ </a:t>
            </a:r>
            <a:r>
              <a:rPr lang="en-US" altLang="ko-KR" sz="2000" dirty="0">
                <a:latin typeface="+mn-ea"/>
              </a:rPr>
              <a:t>route add default </a:t>
            </a:r>
            <a:r>
              <a:rPr lang="en-US" altLang="ko-KR" sz="2000" dirty="0" err="1">
                <a:latin typeface="+mn-ea"/>
              </a:rPr>
              <a:t>gw</a:t>
            </a:r>
            <a:r>
              <a:rPr lang="en-US" altLang="ko-KR" sz="2000" dirty="0">
                <a:latin typeface="+mn-ea"/>
              </a:rPr>
              <a:t> 192.168.1.1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add default via 10.0.2.2/24 dev enp0s3 (</a:t>
            </a:r>
            <a:r>
              <a:rPr lang="ko-KR" altLang="en-US" sz="2000" dirty="0">
                <a:latin typeface="+mn-ea"/>
              </a:rPr>
              <a:t>최초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replace default via 10.0.2.2/24 dev enp0s3 (</a:t>
            </a:r>
            <a:r>
              <a:rPr lang="ko-KR" altLang="en-US" sz="2000" dirty="0" err="1">
                <a:latin typeface="+mn-ea"/>
              </a:rPr>
              <a:t>수정시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 (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696" y="479469"/>
            <a:ext cx="59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696" y="1668379"/>
            <a:ext cx="839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eth0 192.168.1.10 netmask 255.255.255.0 up</a:t>
            </a:r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8548" y="425719"/>
            <a:ext cx="37057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실습</a:t>
            </a:r>
            <a:endParaRPr lang="en-US" altLang="ko-KR" sz="2400" b="1" dirty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ping -t 172.17.245.1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ping –a www.kopo.ac.kr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ping -n 8 172.17.245.1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3" y="712189"/>
            <a:ext cx="7033269" cy="334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2" y="4342836"/>
            <a:ext cx="7033270" cy="730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2" y="5646287"/>
            <a:ext cx="7063638" cy="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4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0" y="2328774"/>
            <a:ext cx="7238348" cy="5634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1" y="1331205"/>
            <a:ext cx="7241327" cy="713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8548" y="425719"/>
            <a:ext cx="37057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실습</a:t>
            </a:r>
            <a:endParaRPr lang="en-US" altLang="ko-KR" sz="2400" b="1" dirty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ping -l 64000 172.17.245.1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⑤ ping -r 10 www.naver.com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⑥ ping –s 10 www.naver.com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1" y="3141816"/>
            <a:ext cx="7241327" cy="30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1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4378" y="509595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netstat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2" y="278033"/>
            <a:ext cx="6327226" cy="62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7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3" y="375543"/>
            <a:ext cx="7253564" cy="6117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7305" y="3048000"/>
            <a:ext cx="3689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–a </a:t>
            </a:r>
            <a:r>
              <a:rPr lang="ko-KR" altLang="en-US" sz="2000" dirty="0">
                <a:latin typeface="+mn-ea"/>
              </a:rPr>
              <a:t>확인해보기 실습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옵션과 </a:t>
            </a:r>
            <a:r>
              <a:rPr lang="en-US" altLang="ko-KR" sz="2000" dirty="0">
                <a:latin typeface="+mn-ea"/>
              </a:rPr>
              <a:t>grep</a:t>
            </a:r>
            <a:r>
              <a:rPr lang="ko-KR" altLang="en-US" sz="2000" dirty="0">
                <a:latin typeface="+mn-ea"/>
              </a:rPr>
              <a:t>을 잘 활용하면 해당 서버가 잘 돌고 있는지 간단히 확인해 볼 수 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-a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0577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7305" y="533140"/>
            <a:ext cx="3657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-n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9" y="319643"/>
            <a:ext cx="5955056" cy="62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7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-an or -</a:t>
            </a:r>
            <a:r>
              <a:rPr lang="en-US" altLang="ko-KR" sz="2000" dirty="0" err="1">
                <a:latin typeface="+mn-ea"/>
              </a:rPr>
              <a:t>na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4" y="304800"/>
            <a:ext cx="4775923" cy="6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2" y="358926"/>
            <a:ext cx="5951734" cy="4523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04" y="358926"/>
            <a:ext cx="5687219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4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" y="1018344"/>
            <a:ext cx="11342207" cy="41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2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C5B91-114E-F36D-7ED5-B2028325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7" y="294837"/>
            <a:ext cx="4382112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4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5E8E9B-8E59-F24B-245D-7C4F9A20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9" y="333493"/>
            <a:ext cx="8430514" cy="61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3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D94B6-A92B-D53B-1BD8-EE5BC5EC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0" y="332815"/>
            <a:ext cx="8381780" cy="61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74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F717C-419E-FDCF-5514-A45AF9A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4" y="294837"/>
            <a:ext cx="441069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5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41" y="405186"/>
            <a:ext cx="9353330" cy="62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7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81C480-3980-AF21-CC16-22EF6996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" y="313885"/>
            <a:ext cx="8598282" cy="62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2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E1403-F95E-2D54-59D2-DFA5EFFC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6" y="380096"/>
            <a:ext cx="8276473" cy="61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3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ED0008-C6DF-E754-1C69-DDDF2BF5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4" y="398788"/>
            <a:ext cx="8432287" cy="6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51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F01A2E-C7B2-CEAC-4A72-8344EC38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" y="356759"/>
            <a:ext cx="8520088" cy="61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4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643" y="469439"/>
            <a:ext cx="11664557" cy="7151053"/>
          </a:xfrm>
          <a:prstGeom prst="rect">
            <a:avLst/>
          </a:prstGeom>
        </p:spPr>
        <p:txBody>
          <a:bodyPr vert="horz" wrap="square" lIns="0" tIns="11867" rIns="0" bIns="0" numCol="2" rtlCol="0">
            <a:spAutoFit/>
          </a:bodyPr>
          <a:lstStyle/>
          <a:p>
            <a:pPr marL="161768" defTabSz="899404" eaLnBrk="1" fontAlgn="auto" latinLnBrk="1" hangingPunct="1">
              <a:spcBef>
                <a:spcPts val="93"/>
              </a:spcBef>
              <a:spcAft>
                <a:spcPts val="0"/>
              </a:spcAft>
              <a:buClrTx/>
            </a:pPr>
            <a:r>
              <a:rPr sz="2000" b="1" spc="-30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1. </a:t>
            </a:r>
            <a:r>
              <a:rPr sz="2000" b="1" spc="-93" dirty="0" err="1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네트워크</a:t>
            </a:r>
            <a:r>
              <a:rPr sz="2000" b="1" spc="-79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 </a:t>
            </a:r>
            <a:r>
              <a:rPr sz="2000" b="1" spc="-89" dirty="0" err="1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관리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defTabSz="899404" eaLnBrk="1" fontAlgn="auto" latinLnBrk="1" hangingPunct="1">
              <a:spcBef>
                <a:spcPts val="3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기업의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정보시스템을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서버를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운영하는 경우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관리를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위하여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모니터링하고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는 </a:t>
            </a:r>
            <a:endParaRPr lang="en-US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업무는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중요한 사항의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하나이다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endParaRPr lang="en-US" sz="1600" b="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sz="160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b="1" spc="-157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1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Internetworking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네트워크를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이용하여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하는데 </a:t>
            </a:r>
            <a:endParaRPr lang="en-US" altLang="ko-KR" sz="160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세부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사항들이</a:t>
            </a:r>
            <a:r>
              <a:rPr lang="ko-KR" altLang="en-US" sz="160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어떻게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이루어지는지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고민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 봄</a:t>
            </a:r>
            <a:endParaRPr lang="en-US" altLang="ko-KR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lang="ko-KR" altLang="en-US" sz="1600" spc="-9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62" dirty="0">
                <a:solidFill>
                  <a:prstClr val="black"/>
                </a:solidFill>
                <a:latin typeface="+mn-ea"/>
                <a:cs typeface="Book Antiqua"/>
              </a:rPr>
              <a:t>Internetworking</a:t>
            </a:r>
            <a:r>
              <a:rPr lang="ko-KR" altLang="en-US" sz="1600" b="1" spc="-4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52" dirty="0">
                <a:solidFill>
                  <a:prstClr val="black"/>
                </a:solidFill>
                <a:latin typeface="+mn-ea"/>
                <a:cs typeface="Book Antiqua"/>
              </a:rPr>
              <a:t>Protocol</a:t>
            </a:r>
          </a:p>
          <a:p>
            <a:pPr marL="469692" lvl="1" defTabSz="899404" latinLnBrk="1">
              <a:spcBef>
                <a:spcPts val="787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en-US" altLang="ko-KR" sz="1600" spc="-138" dirty="0">
                <a:solidFill>
                  <a:prstClr val="black"/>
                </a:solidFill>
                <a:latin typeface="+mn-ea"/>
                <a:cs typeface="Book Antiqua"/>
              </a:rPr>
              <a:t>(transfer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control 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protocol/Internet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protocol)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운영체제를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간에도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전송할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수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인터넷에서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정보전송을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표준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프로토콜로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10" dirty="0">
                <a:solidFill>
                  <a:prstClr val="black"/>
                </a:solidFill>
                <a:latin typeface="+mn-ea"/>
                <a:cs typeface="Book Antiqua"/>
              </a:rPr>
              <a:t>TCP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일정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 나누고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포장하는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것에 관한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39" dirty="0">
                <a:solidFill>
                  <a:prstClr val="black"/>
                </a:solidFill>
                <a:latin typeface="+mn-ea"/>
                <a:cs typeface="Book Antiqua"/>
              </a:rPr>
              <a:t>IP: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직접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주고 받는 것에 관한</a:t>
            </a:r>
            <a:r>
              <a:rPr lang="ko-KR" altLang="en-US" sz="160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298242" indent="-285750" defTabSz="899404" latinLnBrk="1">
              <a:buFont typeface="Arial" panose="020B0604020202020204" pitchFamily="34" charset="0"/>
              <a:buChar char="•"/>
            </a:pPr>
            <a:r>
              <a:rPr lang="en-US" altLang="ko-KR" sz="2000" b="1" spc="-157" dirty="0">
                <a:solidFill>
                  <a:prstClr val="black"/>
                </a:solidFill>
                <a:latin typeface="+mj-ea"/>
                <a:cs typeface="Book Antiqua"/>
              </a:rPr>
              <a:t>TCP/IP</a:t>
            </a:r>
            <a:r>
              <a:rPr lang="ko-KR" altLang="en-US" sz="2000" b="1" spc="-54" dirty="0">
                <a:solidFill>
                  <a:prstClr val="black"/>
                </a:solidFill>
                <a:latin typeface="+mj-ea"/>
                <a:cs typeface="Book Antiqua"/>
              </a:rPr>
              <a:t> </a:t>
            </a:r>
            <a:r>
              <a:rPr lang="ko-KR" altLang="en-US" sz="2000" b="1" spc="54" dirty="0">
                <a:solidFill>
                  <a:prstClr val="black"/>
                </a:solidFill>
                <a:latin typeface="+mj-ea"/>
                <a:cs typeface="나눔명조"/>
              </a:rPr>
              <a:t>기초</a:t>
            </a:r>
            <a:endParaRPr lang="en-US" altLang="ko-KR" sz="2000" b="1" dirty="0">
              <a:solidFill>
                <a:prstClr val="black"/>
              </a:solidFill>
              <a:latin typeface="+mj-ea"/>
              <a:cs typeface="나눔명조"/>
            </a:endParaRPr>
          </a:p>
          <a:p>
            <a:pPr marL="12492" defTabSz="899404" latinLnBrk="1"/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이제는 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j-ea"/>
                <a:cs typeface="Book Antiqua"/>
              </a:rPr>
              <a:t>,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en-US" altLang="ko-KR" sz="1600" spc="-197" dirty="0">
                <a:solidFill>
                  <a:prstClr val="black"/>
                </a:solidFill>
                <a:latin typeface="+mj-ea"/>
                <a:cs typeface="Book Antiqua"/>
              </a:rPr>
              <a:t>PC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및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기타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장비들이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서로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네트워크로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연결되어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다양한 서비스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지원하는 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것이</a:t>
            </a:r>
            <a:r>
              <a:rPr lang="ko-KR" altLang="en-US" sz="1600" spc="-4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일반적이다</a:t>
            </a:r>
            <a:r>
              <a:rPr lang="en-US" altLang="ko-KR" sz="1600" spc="-118" dirty="0">
                <a:solidFill>
                  <a:prstClr val="black"/>
                </a:solidFill>
                <a:latin typeface="+mj-ea"/>
                <a:cs typeface="Book Antiqua"/>
              </a:rPr>
              <a:t>.</a:t>
            </a:r>
            <a:endParaRPr lang="en-US" altLang="ko-KR" sz="1600" b="1" spc="-507" dirty="0">
              <a:solidFill>
                <a:prstClr val="black"/>
              </a:solidFill>
              <a:latin typeface="+mj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77" dirty="0">
                <a:solidFill>
                  <a:prstClr val="black"/>
                </a:solidFill>
                <a:latin typeface="+mn-ea"/>
                <a:cs typeface="Book Antiqua"/>
              </a:rPr>
              <a:t>OSI </a:t>
            </a:r>
            <a:r>
              <a:rPr lang="en-US" altLang="ko-KR" sz="1600" b="1" spc="-12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b="1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67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endParaRPr lang="ko-KR" altLang="en-US"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-8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국제표준화기구</a:t>
            </a:r>
            <a:r>
              <a:rPr lang="en-US" altLang="ko-KR" sz="1600" spc="-84" dirty="0">
                <a:solidFill>
                  <a:prstClr val="black"/>
                </a:solidFill>
                <a:latin typeface="+mn-ea"/>
                <a:cs typeface="Book Antiqua"/>
              </a:rPr>
              <a:t>(ISO)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lang="en-US" altLang="ko-KR" sz="1600" spc="-143" dirty="0">
                <a:solidFill>
                  <a:prstClr val="black"/>
                </a:solidFill>
                <a:latin typeface="+mn-ea"/>
                <a:cs typeface="Book Antiqua"/>
              </a:rPr>
              <a:t>1977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년에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 통신 표준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통신의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접속에서부터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완료까지의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과정을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구분 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통신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지침으로</a:t>
            </a:r>
            <a:r>
              <a:rPr lang="ko-KR" altLang="en-US" sz="1600" spc="-6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/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ko-KR" altLang="en-US"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계층의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이해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79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구성요소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작용들이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일어남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체계의 흐름을 아래의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계층으로 분류하여 이해하면</a:t>
            </a:r>
            <a:r>
              <a:rPr lang="ko-KR" altLang="en-US" sz="1600" spc="21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600" spc="21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쉬움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endParaRPr lang="ko-KR" altLang="en-US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75618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FE61E1-5D85-386A-023A-E443BB00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9" y="371048"/>
            <a:ext cx="429637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7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5" y="449408"/>
            <a:ext cx="11099230" cy="60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0" y="293915"/>
            <a:ext cx="7045222" cy="63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28" y="256732"/>
            <a:ext cx="8364117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74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2252</TotalTime>
  <Words>1653</Words>
  <Application>Microsoft Office PowerPoint</Application>
  <PresentationFormat>와이드스크린</PresentationFormat>
  <Paragraphs>353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Arial</vt:lpstr>
      <vt:lpstr>Corbel</vt:lpstr>
      <vt:lpstr>기본</vt:lpstr>
      <vt:lpstr>linux 프로그래밍 7강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149</cp:revision>
  <dcterms:created xsi:type="dcterms:W3CDTF">2023-03-17T06:49:37Z</dcterms:created>
  <dcterms:modified xsi:type="dcterms:W3CDTF">2023-04-01T16:19:50Z</dcterms:modified>
</cp:coreProperties>
</file>